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56" r:id="rId2"/>
    <p:sldId id="257" r:id="rId3"/>
    <p:sldId id="258" r:id="rId4"/>
    <p:sldId id="259"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Παναγιώτης Σαββατής" initials="ΠΣ"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2A2"/>
    <a:srgbClr val="99003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25" autoAdjust="0"/>
  </p:normalViewPr>
  <p:slideViewPr>
    <p:cSldViewPr snapToGrid="0">
      <p:cViewPr varScale="1">
        <p:scale>
          <a:sx n="66" d="100"/>
          <a:sy n="66" d="100"/>
        </p:scale>
        <p:origin x="-288" y="-11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6738F-8FBD-4105-8EDD-D60656818066}" type="datetimeFigureOut">
              <a:rPr lang="el-GR" smtClean="0"/>
              <a:t>1/3/21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51167-1A66-42AC-B110-BA3B12D126E0}" type="slidenum">
              <a:rPr lang="el-GR" smtClean="0"/>
              <a:t>‹#›</a:t>
            </a:fld>
            <a:endParaRPr lang="el-GR"/>
          </a:p>
        </p:txBody>
      </p:sp>
    </p:spTree>
    <p:extLst>
      <p:ext uri="{BB962C8B-B14F-4D97-AF65-F5344CB8AC3E}">
        <p14:creationId xmlns:p14="http://schemas.microsoft.com/office/powerpoint/2010/main" val="163202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98F51167-1A66-42AC-B110-BA3B12D126E0}" type="slidenum">
              <a:rPr lang="el-GR" smtClean="0"/>
              <a:t>2</a:t>
            </a:fld>
            <a:endParaRPr lang="el-GR"/>
          </a:p>
        </p:txBody>
      </p:sp>
    </p:spTree>
    <p:extLst>
      <p:ext uri="{BB962C8B-B14F-4D97-AF65-F5344CB8AC3E}">
        <p14:creationId xmlns:p14="http://schemas.microsoft.com/office/powerpoint/2010/main" val="394669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29782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37700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9395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096409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7453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2464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670181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14724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3121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06707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03474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32943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20243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67920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308560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EDB8D0-98ED-4B86-9D5F-E61ADC70144D}" type="datetimeFigureOut">
              <a:rPr lang="en-US" smtClean="0"/>
              <a:pPr/>
              <a:t>1/3/21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1685811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EDB8D0-98ED-4B86-9D5F-E61ADC70144D}" type="datetimeFigureOut">
              <a:rPr lang="en-US" smtClean="0"/>
              <a:pPr/>
              <a:t>1/3/21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5992080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C128DD8-5BD9-4686-BF3B-0041B0E12D7C}"/>
              </a:ext>
            </a:extLst>
          </p:cNvPr>
          <p:cNvSpPr>
            <a:spLocks noGrp="1"/>
          </p:cNvSpPr>
          <p:nvPr>
            <p:ph type="title"/>
          </p:nvPr>
        </p:nvSpPr>
        <p:spPr>
          <a:xfrm>
            <a:off x="677334" y="4800599"/>
            <a:ext cx="8596667" cy="1826443"/>
          </a:xfr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path path="circle">
              <a:fillToRect l="50000" t="50000" r="50000" b="50000"/>
            </a:path>
            <a:tileRect/>
          </a:gradFill>
        </p:spPr>
        <p:txBody>
          <a:bodyPr>
            <a:normAutofit/>
          </a:bodyPr>
          <a:lstStyle/>
          <a:p>
            <a:r>
              <a:rPr lang="el-GR" sz="3600" dirty="0">
                <a:solidFill>
                  <a:schemeClr val="tx1"/>
                </a:solidFill>
              </a:rPr>
              <a:t/>
            </a:r>
            <a:br>
              <a:rPr lang="el-GR" sz="3600" dirty="0">
                <a:solidFill>
                  <a:schemeClr val="tx1"/>
                </a:solidFill>
              </a:rPr>
            </a:br>
            <a:endParaRPr lang="el-GR" sz="3600" dirty="0">
              <a:solidFill>
                <a:schemeClr val="tx1"/>
              </a:solidFill>
            </a:endParaRPr>
          </a:p>
        </p:txBody>
      </p:sp>
      <p:pic>
        <p:nvPicPr>
          <p:cNvPr id="8" name="Picture 8" descr="Επτά «πράσινα» επαγγέλματα που υπόσχονται διέξοδο από την ανεργία ...">
            <a:extLst>
              <a:ext uri="{FF2B5EF4-FFF2-40B4-BE49-F238E27FC236}">
                <a16:creationId xmlns:a16="http://schemas.microsoft.com/office/drawing/2014/main" xmlns="" id="{82D818D6-A3B1-446B-A2AE-2A61C1B191FB}"/>
              </a:ext>
            </a:extLst>
          </p:cNvPr>
          <p:cNvPicPr>
            <a:picLocks noGrp="1" noChangeAspect="1" noChangeArrowheads="1"/>
          </p:cNvPicPr>
          <p:nvPr>
            <p:ph type="pic" idx="1"/>
          </p:nvPr>
        </p:nvPicPr>
        <p:blipFill>
          <a:blip r:embed="rId2" cstate="print"/>
          <a:srcRect t="6574" b="6574"/>
          <a:stretch>
            <a:fillRect/>
          </a:stretch>
        </p:blipFill>
        <p:spPr bwMode="auto">
          <a:xfrm>
            <a:off x="573639" y="345649"/>
            <a:ext cx="8596668" cy="3845718"/>
          </a:xfrm>
          <a:prstGeom prst="rect">
            <a:avLst/>
          </a:prstGeom>
          <a:noFill/>
        </p:spPr>
      </p:pic>
      <p:sp>
        <p:nvSpPr>
          <p:cNvPr id="11" name="WordArt 3">
            <a:extLst>
              <a:ext uri="{FF2B5EF4-FFF2-40B4-BE49-F238E27FC236}">
                <a16:creationId xmlns:a16="http://schemas.microsoft.com/office/drawing/2014/main" xmlns="" id="{5463FAA1-1624-4D2A-B8E7-100D68DA442F}"/>
              </a:ext>
            </a:extLst>
          </p:cNvPr>
          <p:cNvSpPr>
            <a:spLocks noChangeArrowheads="1" noChangeShapeType="1" noTextEdit="1"/>
          </p:cNvSpPr>
          <p:nvPr/>
        </p:nvSpPr>
        <p:spPr bwMode="auto">
          <a:xfrm>
            <a:off x="2064469" y="4870883"/>
            <a:ext cx="5280025" cy="555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l-GR" sz="3600" kern="10" spc="0" dirty="0">
                <a:ln w="9525">
                  <a:solidFill>
                    <a:srgbClr val="000000"/>
                  </a:solidFill>
                  <a:round/>
                  <a:headEnd/>
                  <a:tailEnd/>
                </a:ln>
                <a:solidFill>
                  <a:srgbClr val="D99594"/>
                </a:solidFill>
                <a:effectLst/>
                <a:latin typeface="Arial Black" panose="020B0A04020102020204" pitchFamily="34" charset="0"/>
              </a:rPr>
              <a:t>Μελλοντικά Επαγγέλματα</a:t>
            </a:r>
          </a:p>
        </p:txBody>
      </p:sp>
      <p:sp>
        <p:nvSpPr>
          <p:cNvPr id="12" name="WordArt 2">
            <a:extLst>
              <a:ext uri="{FF2B5EF4-FFF2-40B4-BE49-F238E27FC236}">
                <a16:creationId xmlns:a16="http://schemas.microsoft.com/office/drawing/2014/main" xmlns="" id="{3AFE765D-4AEB-4D8F-B030-EBBB2BD0A38C}"/>
              </a:ext>
            </a:extLst>
          </p:cNvPr>
          <p:cNvSpPr>
            <a:spLocks noChangeArrowheads="1" noChangeShapeType="1" noTextEdit="1"/>
          </p:cNvSpPr>
          <p:nvPr/>
        </p:nvSpPr>
        <p:spPr bwMode="auto">
          <a:xfrm>
            <a:off x="2064470" y="5557064"/>
            <a:ext cx="5280025" cy="4270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l-GR" sz="3600" kern="10" spc="0" dirty="0">
                <a:ln w="9525">
                  <a:solidFill>
                    <a:srgbClr val="000000"/>
                  </a:solidFill>
                  <a:round/>
                  <a:headEnd/>
                  <a:tailEnd/>
                </a:ln>
                <a:solidFill>
                  <a:srgbClr val="C00000"/>
                </a:solidFill>
                <a:effectLst/>
                <a:latin typeface="Arial Black" panose="020B0A04020102020204" pitchFamily="34" charset="0"/>
              </a:rPr>
              <a:t>Σχετικά με την κλιματική αλλαγή</a:t>
            </a:r>
          </a:p>
        </p:txBody>
      </p:sp>
      <p:sp>
        <p:nvSpPr>
          <p:cNvPr id="13" name="WordArt 1">
            <a:extLst>
              <a:ext uri="{FF2B5EF4-FFF2-40B4-BE49-F238E27FC236}">
                <a16:creationId xmlns:a16="http://schemas.microsoft.com/office/drawing/2014/main" xmlns="" id="{9DBABFDE-C649-4F88-B3FF-1E0107ABC6AE}"/>
              </a:ext>
            </a:extLst>
          </p:cNvPr>
          <p:cNvSpPr>
            <a:spLocks noChangeArrowheads="1" noChangeShapeType="1" noTextEdit="1"/>
          </p:cNvSpPr>
          <p:nvPr/>
        </p:nvSpPr>
        <p:spPr bwMode="auto">
          <a:xfrm>
            <a:off x="2064470" y="6055161"/>
            <a:ext cx="5280025" cy="441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l-GR" sz="3600" kern="10" spc="0" dirty="0">
                <a:ln w="9525">
                  <a:solidFill>
                    <a:srgbClr val="000000"/>
                  </a:solidFill>
                  <a:round/>
                  <a:headEnd/>
                  <a:tailEnd/>
                </a:ln>
                <a:solidFill>
                  <a:srgbClr val="943634"/>
                </a:solidFill>
                <a:effectLst/>
                <a:latin typeface="Arial Black" panose="020B0A04020102020204" pitchFamily="34" charset="0"/>
              </a:rPr>
              <a:t>Και την εξοικονόμηση ενέργειας</a:t>
            </a:r>
          </a:p>
        </p:txBody>
      </p:sp>
      <p:sp>
        <p:nvSpPr>
          <p:cNvPr id="14" name="Rectangle 4">
            <a:extLst>
              <a:ext uri="{FF2B5EF4-FFF2-40B4-BE49-F238E27FC236}">
                <a16:creationId xmlns:a16="http://schemas.microsoft.com/office/drawing/2014/main" xmlns="" id="{A0C431E6-E1E8-406B-9AC4-E423A94933F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5" name="Rectangle 5">
            <a:extLst>
              <a:ext uri="{FF2B5EF4-FFF2-40B4-BE49-F238E27FC236}">
                <a16:creationId xmlns:a16="http://schemas.microsoft.com/office/drawing/2014/main" xmlns="" id="{DD080E36-0407-480E-965F-213E2882EDCD}"/>
              </a:ext>
            </a:extLst>
          </p:cNvPr>
          <p:cNvSpPr>
            <a:spLocks noChangeArrowheads="1"/>
          </p:cNvSpPr>
          <p:nvPr/>
        </p:nvSpPr>
        <p:spPr bwMode="auto">
          <a:xfrm>
            <a:off x="0" y="10128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6" name="Rectangle 6">
            <a:extLst>
              <a:ext uri="{FF2B5EF4-FFF2-40B4-BE49-F238E27FC236}">
                <a16:creationId xmlns:a16="http://schemas.microsoft.com/office/drawing/2014/main" xmlns="" id="{527B31B0-A686-4248-AE7F-E5AC1B4A245E}"/>
              </a:ext>
            </a:extLst>
          </p:cNvPr>
          <p:cNvSpPr>
            <a:spLocks noChangeArrowheads="1"/>
          </p:cNvSpPr>
          <p:nvPr/>
        </p:nvSpPr>
        <p:spPr bwMode="auto">
          <a:xfrm>
            <a:off x="0" y="18970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7" name="Rectangle 7">
            <a:extLst>
              <a:ext uri="{FF2B5EF4-FFF2-40B4-BE49-F238E27FC236}">
                <a16:creationId xmlns:a16="http://schemas.microsoft.com/office/drawing/2014/main" xmlns="" id="{FFF28E46-453C-4471-A3F5-FE9E4DD2971D}"/>
              </a:ext>
            </a:extLst>
          </p:cNvPr>
          <p:cNvSpPr>
            <a:spLocks noChangeArrowheads="1"/>
          </p:cNvSpPr>
          <p:nvPr/>
        </p:nvSpPr>
        <p:spPr bwMode="auto">
          <a:xfrm>
            <a:off x="0" y="27955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2622497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633D1A15-9621-40B5-9A66-AEC4EB109C94}"/>
              </a:ext>
            </a:extLst>
          </p:cNvPr>
          <p:cNvSpPr>
            <a:spLocks noGrp="1"/>
          </p:cNvSpPr>
          <p:nvPr>
            <p:ph type="title"/>
          </p:nvPr>
        </p:nvSpPr>
        <p:spPr>
          <a:xfrm>
            <a:off x="230901" y="348534"/>
            <a:ext cx="4560274" cy="1278466"/>
          </a:xfrm>
        </p:spPr>
        <p:txBody>
          <a:bodyPr>
            <a:normAutofit/>
          </a:bodyPr>
          <a:lstStyle/>
          <a:p>
            <a:pPr algn="ctr"/>
            <a:r>
              <a:rPr lang="el-GR" sz="3200" dirty="0"/>
              <a:t>Γεωπόνος φυτικής παραγωγής</a:t>
            </a:r>
          </a:p>
        </p:txBody>
      </p:sp>
      <p:sp>
        <p:nvSpPr>
          <p:cNvPr id="5" name="Θέση περιεχομένου 4">
            <a:extLst>
              <a:ext uri="{FF2B5EF4-FFF2-40B4-BE49-F238E27FC236}">
                <a16:creationId xmlns:a16="http://schemas.microsoft.com/office/drawing/2014/main" xmlns="" id="{A365172F-61A7-47E4-BF86-48A4D320022F}"/>
              </a:ext>
            </a:extLst>
          </p:cNvPr>
          <p:cNvSpPr>
            <a:spLocks noGrp="1"/>
          </p:cNvSpPr>
          <p:nvPr>
            <p:ph idx="1"/>
          </p:nvPr>
        </p:nvSpPr>
        <p:spPr/>
        <p:txBody>
          <a:bodyPr>
            <a:normAutofit fontScale="85000" lnSpcReduction="10000"/>
          </a:bodyPr>
          <a:lstStyle/>
          <a:p>
            <a:pPr algn="just"/>
            <a:r>
              <a:rPr lang="el-GR" dirty="0"/>
              <a:t>Ο γεωπόνος φυτικής παραγωγής (κατεύθυνση φυτοπροστασίας &amp; περιβάλλοντος)</a:t>
            </a:r>
            <a:br>
              <a:rPr lang="el-GR" dirty="0"/>
            </a:br>
            <a:r>
              <a:rPr lang="el-GR" dirty="0"/>
              <a:t>Ο γεωπόνος σχεδιάζει, συμβουλεύει και εφαρμόζει μελέτες και προγράμματα γεωργικής και κτηνοτροφικής ανάπτυξης με στόχο την αύξηση της παραγωγής και την ποιοτική βελτίωσή της. Ο γεωπόνος, ως σύμβουλος παραγωγής, παρέχει συμβουλές στους αγρότες ή κηπουρούς για το είδος και τον τρόπο καλλιέργειας των φυτών ανάλογα με το κλίμα και το έδαφος κάθε περιοχής. Διαπιστώνει διάφορες ασθένειες της παραγωγής ή των φυτών και υποδεικνύει τρόπους αντιμετώπισής τους. Δίνει πληροφορίες και συμβουλεύει για τη χρήση νέων υβριδίων και για την αγορά των κατάλληλων γεωργικών μηχανημάτων. Επιπλέον, συμβουλεύει τους αγρότες για την εκτροφή, διατροφή και αναπαραγωγή των αγροτικών ζώων. Ο γεωπόνος, ως ερευνητής, ερευνά και εφαρμόζει πρότυπες και νέες υβριδικές καλλιέργειες. Επίσης, εξετάζει την αποτελεσματικότητα και τις επιπτώσεις νέων φυτοφαρμάκων και λιπασμάτων.</a:t>
            </a:r>
          </a:p>
          <a:p>
            <a:endParaRPr lang="el-GR" dirty="0"/>
          </a:p>
        </p:txBody>
      </p:sp>
      <p:pic>
        <p:nvPicPr>
          <p:cNvPr id="7" name="Picture 4" descr="Εν Όψει Αλίαρτος: Τα πέντε δημοφιλέστερα ''πράσινα'' επαγγέλματα">
            <a:extLst>
              <a:ext uri="{FF2B5EF4-FFF2-40B4-BE49-F238E27FC236}">
                <a16:creationId xmlns:a16="http://schemas.microsoft.com/office/drawing/2014/main" xmlns="" id="{E4F3B3DC-662D-43FC-A64D-7045698A6EE9}"/>
              </a:ext>
            </a:extLst>
          </p:cNvPr>
          <p:cNvPicPr>
            <a:picLocks noChangeAspect="1" noChangeArrowheads="1"/>
          </p:cNvPicPr>
          <p:nvPr/>
        </p:nvPicPr>
        <p:blipFill>
          <a:blip r:embed="rId2" cstate="print"/>
          <a:srcRect/>
          <a:stretch>
            <a:fillRect/>
          </a:stretch>
        </p:blipFill>
        <p:spPr bwMode="auto">
          <a:xfrm>
            <a:off x="431027" y="2356701"/>
            <a:ext cx="4329434" cy="2861034"/>
          </a:xfrm>
          <a:prstGeom prst="rect">
            <a:avLst/>
          </a:prstGeom>
          <a:noFill/>
        </p:spPr>
      </p:pic>
    </p:spTree>
    <p:extLst>
      <p:ext uri="{BB962C8B-B14F-4D97-AF65-F5344CB8AC3E}">
        <p14:creationId xmlns:p14="http://schemas.microsoft.com/office/powerpoint/2010/main" val="17859283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CDA4D584-765D-4443-8801-7C812A17EBC6}"/>
              </a:ext>
            </a:extLst>
          </p:cNvPr>
          <p:cNvSpPr>
            <a:spLocks noGrp="1"/>
          </p:cNvSpPr>
          <p:nvPr>
            <p:ph type="ctrTitle"/>
          </p:nvPr>
        </p:nvSpPr>
        <p:spPr>
          <a:xfrm>
            <a:off x="1440392" y="1115838"/>
            <a:ext cx="7766936" cy="1646302"/>
          </a:xfrm>
        </p:spPr>
        <p:txBody>
          <a:bodyPr/>
          <a:lstStyle/>
          <a:p>
            <a:pPr algn="ctr"/>
            <a:r>
              <a:rPr lang="el-GR" sz="3600" dirty="0"/>
              <a:t>«Μελλοντικά επαγγέλματα σχετικά με την κλιματική αλλαγή και την εξοικονόμηση ενέργειας»</a:t>
            </a:r>
          </a:p>
        </p:txBody>
      </p:sp>
      <p:sp>
        <p:nvSpPr>
          <p:cNvPr id="2" name="Υπότιτλος 1">
            <a:extLst>
              <a:ext uri="{FF2B5EF4-FFF2-40B4-BE49-F238E27FC236}">
                <a16:creationId xmlns:a16="http://schemas.microsoft.com/office/drawing/2014/main" xmlns="" id="{B0B83D2F-00BF-4DEF-902C-F0F6F6EDBFC0}"/>
              </a:ext>
            </a:extLst>
          </p:cNvPr>
          <p:cNvSpPr>
            <a:spLocks noGrp="1"/>
          </p:cNvSpPr>
          <p:nvPr>
            <p:ph type="subTitle" idx="1"/>
          </p:nvPr>
        </p:nvSpPr>
        <p:spPr>
          <a:xfrm>
            <a:off x="1068917" y="3039939"/>
            <a:ext cx="7766936" cy="3141786"/>
          </a:xfrm>
        </p:spPr>
        <p:txBody>
          <a:bodyPr>
            <a:noAutofit/>
          </a:bodyPr>
          <a:lstStyle/>
          <a:p>
            <a:pPr algn="ctr"/>
            <a:r>
              <a:rPr lang="el-GR" i="1" dirty="0">
                <a:solidFill>
                  <a:schemeClr val="tx1"/>
                </a:solidFill>
                <a:effectLst>
                  <a:outerShdw blurRad="38100" dist="38100" dir="2700000" algn="tl">
                    <a:srgbClr val="000000">
                      <a:alpha val="43137"/>
                    </a:srgbClr>
                  </a:outerShdw>
                </a:effectLst>
              </a:rPr>
              <a:t>ΕΡΓΑΣΙΑ ΠΕΡΙΒΑΛΛΟΝΤΙΚΟΥ ΠΡΟΓΡΑΜΜΑΤΟΣ</a:t>
            </a:r>
          </a:p>
          <a:p>
            <a:pPr algn="ctr"/>
            <a:r>
              <a:rPr lang="el-GR" i="1" dirty="0">
                <a:solidFill>
                  <a:schemeClr val="tx1"/>
                </a:solidFill>
                <a:effectLst>
                  <a:outerShdw blurRad="38100" dist="38100" dir="2700000" algn="tl">
                    <a:srgbClr val="000000">
                      <a:alpha val="43137"/>
                    </a:srgbClr>
                  </a:outerShdw>
                </a:effectLst>
              </a:rPr>
              <a:t> ΑΠΌ ΤΙΣ ΜΑΘΗΤΡΙΕΣ </a:t>
            </a:r>
          </a:p>
          <a:p>
            <a:pPr algn="ctr"/>
            <a:r>
              <a:rPr lang="el-GR" i="1" dirty="0">
                <a:solidFill>
                  <a:schemeClr val="tx1"/>
                </a:solidFill>
                <a:effectLst>
                  <a:outerShdw blurRad="38100" dist="38100" dir="2700000" algn="tl">
                    <a:srgbClr val="000000">
                      <a:alpha val="43137"/>
                    </a:srgbClr>
                  </a:outerShdw>
                </a:effectLst>
              </a:rPr>
              <a:t>ΜΕΛΙΝΑ ΜΑΝΟΥΣΑΚΗ Β΄1 </a:t>
            </a:r>
          </a:p>
          <a:p>
            <a:pPr algn="ctr"/>
            <a:r>
              <a:rPr lang="el-GR" i="1" dirty="0">
                <a:solidFill>
                  <a:schemeClr val="tx1"/>
                </a:solidFill>
                <a:effectLst>
                  <a:outerShdw blurRad="38100" dist="38100" dir="2700000" algn="tl">
                    <a:srgbClr val="000000">
                      <a:alpha val="43137"/>
                    </a:srgbClr>
                  </a:outerShdw>
                </a:effectLst>
              </a:rPr>
              <a:t>ΚΑΙ</a:t>
            </a:r>
          </a:p>
          <a:p>
            <a:pPr algn="ctr"/>
            <a:r>
              <a:rPr lang="el-GR" i="1" dirty="0">
                <a:solidFill>
                  <a:schemeClr val="tx1"/>
                </a:solidFill>
                <a:effectLst>
                  <a:outerShdw blurRad="38100" dist="38100" dir="2700000" algn="tl">
                    <a:srgbClr val="000000">
                      <a:alpha val="43137"/>
                    </a:srgbClr>
                  </a:outerShdw>
                </a:effectLst>
              </a:rPr>
              <a:t>ΔΗΜΗΤΡΑ ΣΑΒΒΑΤΗ Β΄3</a:t>
            </a:r>
          </a:p>
          <a:p>
            <a:pPr algn="ctr"/>
            <a:endParaRPr lang="el-GR" i="1" dirty="0">
              <a:solidFill>
                <a:schemeClr val="tx1"/>
              </a:solidFill>
              <a:effectLst>
                <a:outerShdw blurRad="38100" dist="38100" dir="2700000" algn="tl">
                  <a:srgbClr val="000000">
                    <a:alpha val="43137"/>
                  </a:srgbClr>
                </a:outerShdw>
              </a:effectLst>
            </a:endParaRPr>
          </a:p>
          <a:p>
            <a:pPr algn="ctr"/>
            <a:endParaRPr lang="el-GR" i="1" dirty="0">
              <a:solidFill>
                <a:schemeClr val="tx1"/>
              </a:solidFill>
              <a:effectLst>
                <a:outerShdw blurRad="38100" dist="38100" dir="2700000" algn="tl">
                  <a:srgbClr val="000000">
                    <a:alpha val="43137"/>
                  </a:srgbClr>
                </a:outerShdw>
              </a:effectLst>
            </a:endParaRPr>
          </a:p>
          <a:p>
            <a:pPr algn="ctr"/>
            <a:r>
              <a:rPr lang="el-GR" i="1" dirty="0">
                <a:solidFill>
                  <a:schemeClr val="tx1"/>
                </a:solidFill>
                <a:effectLst>
                  <a:outerShdw blurRad="38100" dist="38100" dir="2700000" algn="tl">
                    <a:srgbClr val="000000">
                      <a:alpha val="43137"/>
                    </a:srgbClr>
                  </a:outerShdw>
                </a:effectLst>
              </a:rPr>
              <a:t>ΕΥΧΑΡΙΣΤΟΥΜΕ!</a:t>
            </a:r>
          </a:p>
        </p:txBody>
      </p:sp>
    </p:spTree>
    <p:extLst>
      <p:ext uri="{BB962C8B-B14F-4D97-AF65-F5344CB8AC3E}">
        <p14:creationId xmlns:p14="http://schemas.microsoft.com/office/powerpoint/2010/main" val="26381347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FCB7C82-583B-4AEA-8FA1-6AAD4AFA2621}"/>
              </a:ext>
            </a:extLst>
          </p:cNvPr>
          <p:cNvSpPr>
            <a:spLocks noGrp="1"/>
          </p:cNvSpPr>
          <p:nvPr>
            <p:ph type="title"/>
          </p:nvPr>
        </p:nvSpPr>
        <p:spPr/>
        <p:txBody>
          <a:bodyPr/>
          <a:lstStyle/>
          <a:p>
            <a:pPr algn="ctr"/>
            <a:r>
              <a:rPr lang="el-GR" dirty="0"/>
              <a:t>Ενεργειακός Μελετητής</a:t>
            </a:r>
          </a:p>
        </p:txBody>
      </p:sp>
      <p:sp>
        <p:nvSpPr>
          <p:cNvPr id="3" name="Θέση περιεχομένου 2">
            <a:extLst>
              <a:ext uri="{FF2B5EF4-FFF2-40B4-BE49-F238E27FC236}">
                <a16:creationId xmlns:a16="http://schemas.microsoft.com/office/drawing/2014/main" xmlns="" id="{5AAE1AA4-A185-40F8-8C6B-F8B82ADC9A13}"/>
              </a:ext>
            </a:extLst>
          </p:cNvPr>
          <p:cNvSpPr>
            <a:spLocks noGrp="1"/>
          </p:cNvSpPr>
          <p:nvPr>
            <p:ph idx="1"/>
          </p:nvPr>
        </p:nvSpPr>
        <p:spPr/>
        <p:txBody>
          <a:bodyPr>
            <a:normAutofit lnSpcReduction="10000"/>
          </a:bodyPr>
          <a:lstStyle/>
          <a:p>
            <a:endParaRPr lang="el-GR" dirty="0"/>
          </a:p>
          <a:p>
            <a:pPr algn="just"/>
            <a:r>
              <a:rPr lang="el-GR" sz="2400" dirty="0"/>
              <a:t>Ο ενεργειακός μελετητής συντάσσει μελέτες που έχουν ως στόχο τον εντοπισμό, την ανάλυση και την προώθηση μη κοστοβόρων λύσεων, προκειμένου να βελτιωθούν συστήματα που φανερώνονται ανεπαρκή ή κοστοβόρα. Στόχος είναι η αύξηση της αξιοπιστίας και της ενεργειακής αποτελεσματικότητας της συνολικής εγκατάστασης. Ο ενεργειακός μελετητής κάνει συγκεκριμένες προτάσεις για βελτιώσεις και παρέχει τις απαραίτητες πληροφορίες ώστε ο υπεύθυνος των εγκαταστάσεων να λάβει τις σωστές αποφάσεις.</a:t>
            </a:r>
          </a:p>
          <a:p>
            <a:endParaRPr lang="el-GR" dirty="0"/>
          </a:p>
        </p:txBody>
      </p:sp>
    </p:spTree>
    <p:extLst>
      <p:ext uri="{BB962C8B-B14F-4D97-AF65-F5344CB8AC3E}">
        <p14:creationId xmlns:p14="http://schemas.microsoft.com/office/powerpoint/2010/main" val="3497265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6CCE6DD-DAEF-4CC9-8A5C-4793E5289E36}"/>
              </a:ext>
            </a:extLst>
          </p:cNvPr>
          <p:cNvSpPr>
            <a:spLocks noGrp="1"/>
          </p:cNvSpPr>
          <p:nvPr>
            <p:ph type="title"/>
          </p:nvPr>
        </p:nvSpPr>
        <p:spPr>
          <a:xfrm>
            <a:off x="288625" y="307900"/>
            <a:ext cx="4694966" cy="1387077"/>
          </a:xfrm>
        </p:spPr>
        <p:txBody>
          <a:bodyPr>
            <a:noAutofit/>
          </a:bodyPr>
          <a:lstStyle/>
          <a:p>
            <a:pPr algn="ctr"/>
            <a:r>
              <a:rPr lang="el-GR" sz="3200" b="1" dirty="0"/>
              <a:t>Τεχνικός Αυτοματισμών</a:t>
            </a:r>
            <a:r>
              <a:rPr lang="el-GR" sz="3200" dirty="0"/>
              <a:t/>
            </a:r>
            <a:br>
              <a:rPr lang="el-GR" sz="3200" dirty="0"/>
            </a:br>
            <a:endParaRPr lang="el-GR" sz="3200" dirty="0"/>
          </a:p>
        </p:txBody>
      </p:sp>
      <p:sp>
        <p:nvSpPr>
          <p:cNvPr id="3" name="Θέση περιεχομένου 2">
            <a:extLst>
              <a:ext uri="{FF2B5EF4-FFF2-40B4-BE49-F238E27FC236}">
                <a16:creationId xmlns:a16="http://schemas.microsoft.com/office/drawing/2014/main" xmlns="" id="{6BFAA4B6-8AF9-4982-A2FF-512E12F4F873}"/>
              </a:ext>
            </a:extLst>
          </p:cNvPr>
          <p:cNvSpPr>
            <a:spLocks noGrp="1"/>
          </p:cNvSpPr>
          <p:nvPr>
            <p:ph idx="1"/>
          </p:nvPr>
        </p:nvSpPr>
        <p:spPr/>
        <p:txBody>
          <a:bodyPr>
            <a:normAutofit fontScale="92500"/>
          </a:bodyPr>
          <a:lstStyle/>
          <a:p>
            <a:pPr algn="just"/>
            <a:r>
              <a:rPr lang="el-GR" sz="2400" dirty="0"/>
              <a:t>Ο τεχνικός αυτοματισμών έχει ως αντικείμενό του την αυτοματοποιημένη παραγωγή συνεχούς ή ασυνεχούς ροής, την οποία έχουν διάφορες βιομηχανίες ή βιοτεχνίες, τις εγκαταστάσεις πυροπροστασίας, επεξεργασίας λυμάτων, κλιματισμού κτλ., αλλά μπορεί να απασχοληθεί και σε επιχειρήσεις που έχουν ως αντικείμενό τους την κατασκευή, τοποθέτηση και συντήρηση εγκαταστάσεων αυτοματισμού.</a:t>
            </a:r>
          </a:p>
        </p:txBody>
      </p:sp>
      <p:pic>
        <p:nvPicPr>
          <p:cNvPr id="6" name="Picture 4" descr="Ποια είναι τα «πράσινα» επαγγέλματα που δίνουν διέξοδο στην ...">
            <a:extLst>
              <a:ext uri="{FF2B5EF4-FFF2-40B4-BE49-F238E27FC236}">
                <a16:creationId xmlns:a16="http://schemas.microsoft.com/office/drawing/2014/main" xmlns="" id="{0C7F6350-4DB9-499A-A7C8-29A4508260E2}"/>
              </a:ext>
            </a:extLst>
          </p:cNvPr>
          <p:cNvPicPr>
            <a:picLocks noChangeAspect="1" noChangeArrowheads="1"/>
          </p:cNvPicPr>
          <p:nvPr/>
        </p:nvPicPr>
        <p:blipFill>
          <a:blip r:embed="rId2" cstate="print"/>
          <a:srcRect/>
          <a:stretch>
            <a:fillRect/>
          </a:stretch>
        </p:blipFill>
        <p:spPr bwMode="auto">
          <a:xfrm>
            <a:off x="441664" y="2154901"/>
            <a:ext cx="4522321" cy="3025186"/>
          </a:xfrm>
          <a:prstGeom prst="rect">
            <a:avLst/>
          </a:prstGeom>
          <a:noFill/>
        </p:spPr>
      </p:pic>
    </p:spTree>
    <p:extLst>
      <p:ext uri="{BB962C8B-B14F-4D97-AF65-F5344CB8AC3E}">
        <p14:creationId xmlns:p14="http://schemas.microsoft.com/office/powerpoint/2010/main" val="3441400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FB8BDBC9-588A-488A-9FFE-32E498084B2F}"/>
              </a:ext>
            </a:extLst>
          </p:cNvPr>
          <p:cNvSpPr>
            <a:spLocks noGrp="1"/>
          </p:cNvSpPr>
          <p:nvPr>
            <p:ph type="title"/>
          </p:nvPr>
        </p:nvSpPr>
        <p:spPr>
          <a:xfrm>
            <a:off x="500284" y="346388"/>
            <a:ext cx="8677990" cy="1481771"/>
          </a:xfrm>
        </p:spPr>
        <p:txBody>
          <a:bodyPr>
            <a:noAutofit/>
          </a:bodyPr>
          <a:lstStyle/>
          <a:p>
            <a:pPr algn="ctr"/>
            <a:r>
              <a:rPr lang="el-GR" sz="3200" b="1" dirty="0"/>
              <a:t>Τεχνικός Φωτοβολταϊκών Συστημάτων</a:t>
            </a:r>
            <a:r>
              <a:rPr lang="el-GR" sz="3200" dirty="0"/>
              <a:t/>
            </a:r>
            <a:br>
              <a:rPr lang="el-GR" sz="3200" dirty="0"/>
            </a:br>
            <a:endParaRPr lang="el-GR" sz="3200" dirty="0"/>
          </a:p>
        </p:txBody>
      </p:sp>
      <p:sp>
        <p:nvSpPr>
          <p:cNvPr id="6" name="Θέση κειμένου 5">
            <a:extLst>
              <a:ext uri="{FF2B5EF4-FFF2-40B4-BE49-F238E27FC236}">
                <a16:creationId xmlns:a16="http://schemas.microsoft.com/office/drawing/2014/main" xmlns="" id="{EF31010C-5A32-467E-B11E-868A1F4F2DFA}"/>
              </a:ext>
            </a:extLst>
          </p:cNvPr>
          <p:cNvSpPr>
            <a:spLocks noGrp="1"/>
          </p:cNvSpPr>
          <p:nvPr>
            <p:ph type="body" sz="half" idx="2"/>
          </p:nvPr>
        </p:nvSpPr>
        <p:spPr>
          <a:xfrm>
            <a:off x="558008" y="1808915"/>
            <a:ext cx="4050484" cy="4820485"/>
          </a:xfrm>
        </p:spPr>
        <p:txBody>
          <a:bodyPr>
            <a:normAutofit/>
          </a:bodyPr>
          <a:lstStyle/>
          <a:p>
            <a:pPr algn="just"/>
            <a:r>
              <a:rPr lang="el-GR" sz="2000" dirty="0"/>
              <a:t>Τα φωτοβολταϊκά συστήματα αποτελούν τμήμα των ανανεώσιμων πηγών ενέργειας και παράγουν ηλεκτρική ενέργεια από την ηλιακή. Ο τεχνικός φωτοβολταϊκών συστημάτων σχεδιάζει και υλοποιεί την εγκατάσταση τέτοιων συστημάτων. Επίσης ασχολείται και με την επισκευή και τη συντήρησή τους, αλλά επιλύει και τα όποια προβλήματα ανακύψουν τόσο κατά την εγκατάσταση όσο και κατά τη λειτουργία των φωτοβολταϊκών συστημάτων.</a:t>
            </a:r>
          </a:p>
          <a:p>
            <a:endParaRPr lang="el-GR" dirty="0"/>
          </a:p>
        </p:txBody>
      </p:sp>
      <p:pic>
        <p:nvPicPr>
          <p:cNvPr id="7" name="Θέση περιεχομένου 6" descr="Τεχνικός Εγκαταστάσεων Ανανεώσιμων Πηγών Ενέργειας">
            <a:extLst>
              <a:ext uri="{FF2B5EF4-FFF2-40B4-BE49-F238E27FC236}">
                <a16:creationId xmlns:a16="http://schemas.microsoft.com/office/drawing/2014/main" xmlns="" id="{910951D7-2F30-400E-91BF-3EA62280CAD8}"/>
              </a:ext>
            </a:extLst>
          </p:cNvPr>
          <p:cNvPicPr>
            <a:picLocks noGrp="1"/>
          </p:cNvPicPr>
          <p:nvPr>
            <p:ph idx="1"/>
          </p:nvPr>
        </p:nvPicPr>
        <p:blipFill>
          <a:blip r:embed="rId2" cstate="print"/>
          <a:srcRect/>
          <a:stretch>
            <a:fillRect/>
          </a:stretch>
        </p:blipFill>
        <p:spPr bwMode="auto">
          <a:xfrm>
            <a:off x="4808517" y="2082512"/>
            <a:ext cx="5087958" cy="2982627"/>
          </a:xfrm>
          <a:prstGeom prst="rect">
            <a:avLst/>
          </a:prstGeom>
          <a:noFill/>
          <a:ln w="9525">
            <a:noFill/>
            <a:miter lim="800000"/>
            <a:headEnd/>
            <a:tailEnd/>
          </a:ln>
        </p:spPr>
      </p:pic>
    </p:spTree>
    <p:extLst>
      <p:ext uri="{BB962C8B-B14F-4D97-AF65-F5344CB8AC3E}">
        <p14:creationId xmlns:p14="http://schemas.microsoft.com/office/powerpoint/2010/main" val="7765094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4C60C00-1FB2-4C3D-AEB3-C03BB2FD490A}"/>
              </a:ext>
            </a:extLst>
          </p:cNvPr>
          <p:cNvSpPr>
            <a:spLocks noGrp="1"/>
          </p:cNvSpPr>
          <p:nvPr>
            <p:ph type="title"/>
          </p:nvPr>
        </p:nvSpPr>
        <p:spPr>
          <a:xfrm>
            <a:off x="677334" y="609600"/>
            <a:ext cx="8596668" cy="983530"/>
          </a:xfrm>
        </p:spPr>
        <p:txBody>
          <a:bodyPr>
            <a:normAutofit fontScale="90000"/>
          </a:bodyPr>
          <a:lstStyle/>
          <a:p>
            <a:pPr algn="ctr"/>
            <a:r>
              <a:rPr lang="el-GR" b="1" dirty="0"/>
              <a:t>Σύμβουλος Ενεργειακών Επενδύσεων</a:t>
            </a:r>
            <a:r>
              <a:rPr lang="el-GR" dirty="0"/>
              <a:t/>
            </a:r>
            <a:br>
              <a:rPr lang="el-GR" dirty="0"/>
            </a:br>
            <a:endParaRPr lang="el-GR" dirty="0"/>
          </a:p>
        </p:txBody>
      </p:sp>
      <p:sp>
        <p:nvSpPr>
          <p:cNvPr id="3" name="Θέση περιεχομένου 2">
            <a:extLst>
              <a:ext uri="{FF2B5EF4-FFF2-40B4-BE49-F238E27FC236}">
                <a16:creationId xmlns:a16="http://schemas.microsoft.com/office/drawing/2014/main" xmlns="" id="{D1798138-F6B3-416E-9CF1-AFA856402DC8}"/>
              </a:ext>
            </a:extLst>
          </p:cNvPr>
          <p:cNvSpPr>
            <a:spLocks noGrp="1"/>
          </p:cNvSpPr>
          <p:nvPr>
            <p:ph idx="1"/>
          </p:nvPr>
        </p:nvSpPr>
        <p:spPr>
          <a:xfrm>
            <a:off x="677334" y="1715678"/>
            <a:ext cx="8596668" cy="4769963"/>
          </a:xfrm>
        </p:spPr>
        <p:txBody>
          <a:bodyPr>
            <a:normAutofit fontScale="85000" lnSpcReduction="20000"/>
          </a:bodyPr>
          <a:lstStyle/>
          <a:p>
            <a:pPr algn="just"/>
            <a:r>
              <a:rPr lang="el-GR" dirty="0"/>
              <a:t>Ο ρόλος του συμβούλου ενεργειακών επενδύσεων είναι να παρέχει πληροφορίες και συμβουλές σχετικά με τις δράσεις που είναι οι προσφορότερες για τη μείωση της ενεργειακής κατανάλωσης. Γενικά, οι ενεργειακές επενδύσεις αφορούν επενδύσεις σε συστήματα εξοικονόμησης ενέργειας, υποκατάστασης συμβατικών καυσίμων με άλλα (π.χ. υγραέριο ή φυσικό αέριο), ανανεώσιμες πηγές ενέργειας κτλ. Προσφέρει εξαρτημένη ή μη εξαρτημένη εργασία σε τεχνικές εγκαταστάσεις </a:t>
            </a:r>
            <a:r>
              <a:rPr lang="el-GR" dirty="0" smtClean="0"/>
              <a:t>όπως: </a:t>
            </a:r>
            <a:r>
              <a:rPr lang="el-GR" dirty="0"/>
              <a:t>Εγκαταστάσεις Φωτοβολταϊκών Συστημάτων, την εγκατάσταση του απαραίτητου εξοπλισμού για την αποθήκευση της ηλεκτρικής ενέργειας από τα Φωτοβολταϊκά Συστήματα σε μπαταρίες, ώστε να μπορεί να γίνει μελλοντική χρήση. Διεξάγει τεχνικές μελέτες και εγκαθιστά κατάλληλα, σε ειδικές βάσεις, ανεμογεννήτριες για τη μετατροπή του αέρα σε ηλεκτρική ενέργεια. Εγκαθιστά τον απαραίτητο εξοπλισμό για την αποθήκευση της ηλεκτρικής ενέργειας από τις ανεμογεννήτριες σε μπαταρίες, ώστε να μπορεί να γίνει μελλοντική χρήση της. Μελετά τεχνικά και εγκαθιστά τον απαραίτητο εξοπλισμό στο έδαφος για τη μετατροπή της γεωθερμικής ενέργειας σε θέρμανση και ψύξη. Διεξάγει τεχνικές μελέτες και εγκαθιστά τον απαραίτητο εξοπλισμό στο έδαφος για τη μετατροπή της ηλιοθερμικής ενέργειας σε θέρμανση. Τέλος, μπορεί να ασχοληθεί με την τεχνικοοικονομική διαχείριση και εμπορία ενεργειακού </a:t>
            </a:r>
            <a:r>
              <a:rPr lang="el-GR" dirty="0" smtClean="0"/>
              <a:t>εξοπλισμού.Σήμερα </a:t>
            </a:r>
            <a:r>
              <a:rPr lang="el-GR" dirty="0"/>
              <a:t>στο επάγγελμα αυτό (βασικό επάγγελμα – εξειδικεύσεις και σε όλες τις αντίστοιχες ιεραρχικές βαθμίδες) εργάζονται περίπου 9-10 χιλιάδες εργαζόμενοι συνολικά. Οι εργαζόμενοι στους Κλάδους της Βιομηχανίας [δημιουργία ενεργειακών υλικών , φωτοβολταϊκά, ανεμογεννήτριες, αντλίες θερμότητας, γεωθερμικές εγκαταστάσεις) και στο δημόσιο τομέα (Ανανεώσιμες Μονάδες παραγωγής Ηλεκτρικής Ενέργειας και Φ/Α) είναι για το 2012, 100 χιλιάδες περίπου, με ποσοστό 40-50% στη «Συντήρηση» και το υπόλοιπο ποσοστό εργάζονται στην εγκατάσταση και στα προϊόντα γύρω από τα επαγγέλματα που σχετίζονται με τις ανανεώσιμες Πηγές Ενέργειας (όπως </a:t>
            </a:r>
            <a:r>
              <a:rPr lang="en-US" dirty="0"/>
              <a:t>Software</a:t>
            </a:r>
            <a:r>
              <a:rPr lang="el-GR" dirty="0"/>
              <a:t>, όργανα ελέγχου κ.α.).</a:t>
            </a:r>
          </a:p>
          <a:p>
            <a:endParaRPr lang="el-GR" dirty="0"/>
          </a:p>
        </p:txBody>
      </p:sp>
    </p:spTree>
    <p:extLst>
      <p:ext uri="{BB962C8B-B14F-4D97-AF65-F5344CB8AC3E}">
        <p14:creationId xmlns:p14="http://schemas.microsoft.com/office/powerpoint/2010/main" val="19745267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xmlns="" id="{61AEE613-2255-4A11-B2FA-4A3960DA854D}"/>
              </a:ext>
            </a:extLst>
          </p:cNvPr>
          <p:cNvSpPr>
            <a:spLocks noGrp="1"/>
          </p:cNvSpPr>
          <p:nvPr>
            <p:ph type="body" sz="half" idx="2"/>
          </p:nvPr>
        </p:nvSpPr>
        <p:spPr>
          <a:xfrm>
            <a:off x="904357" y="2501691"/>
            <a:ext cx="8569667" cy="3237859"/>
          </a:xfrm>
        </p:spPr>
        <p:txBody>
          <a:bodyPr>
            <a:normAutofit lnSpcReduction="10000"/>
          </a:bodyPr>
          <a:lstStyle/>
          <a:p>
            <a:r>
              <a:rPr lang="el-GR" sz="2400" dirty="0"/>
              <a:t>Σύμφωνα με στοιχεία του LinkedIn το επάγγελμα του μηχανικού περιβάλλοντος βρίσκεται ανάμεσα στα δέκα κορυφαία του περασμένου έτους στις ΗΠΑ. Ένας μηχανικός περιβάλλοντος έχει διάφορες δεξιότητες, από την  διαχείριση των καταιγίδων, την διαχείριση των επικίνδυνων αποβλήτων, μέχρι και την διαχείριση της κυκλοφορίας. Οι περιβαλλοντικοί μηχανικοί εργάζονται για τη βελτίωση της ανακύκλωσης, της διάθεσης απορριμμάτων, της δημόσιας υγείας και του ελέγχου της ρύπανσης σε νερό και αέρα.</a:t>
            </a:r>
          </a:p>
          <a:p>
            <a:pPr marL="0" indent="0">
              <a:buNone/>
            </a:pPr>
            <a:endParaRPr lang="el-GR" dirty="0"/>
          </a:p>
        </p:txBody>
      </p:sp>
      <p:sp>
        <p:nvSpPr>
          <p:cNvPr id="12" name="Ορθογώνιο 11">
            <a:extLst>
              <a:ext uri="{FF2B5EF4-FFF2-40B4-BE49-F238E27FC236}">
                <a16:creationId xmlns:a16="http://schemas.microsoft.com/office/drawing/2014/main" xmlns="" id="{A70AB37E-3588-4904-A16F-5D879DEC211F}"/>
              </a:ext>
            </a:extLst>
          </p:cNvPr>
          <p:cNvSpPr/>
          <p:nvPr/>
        </p:nvSpPr>
        <p:spPr>
          <a:xfrm>
            <a:off x="423317" y="1212358"/>
            <a:ext cx="8972775" cy="1200329"/>
          </a:xfrm>
          <a:prstGeom prst="rect">
            <a:avLst/>
          </a:prstGeom>
          <a:noFill/>
        </p:spPr>
        <p:txBody>
          <a:bodyPr wrap="square" lIns="91440" tIns="45720" rIns="91440" bIns="45720">
            <a:spAutoFit/>
          </a:bodyPr>
          <a:lstStyle/>
          <a:p>
            <a:pPr algn="ctr"/>
            <a:r>
              <a:rPr lang="el-GR" sz="3600" b="1" dirty="0">
                <a:ln w="22225">
                  <a:solidFill>
                    <a:schemeClr val="accent2"/>
                  </a:solidFill>
                  <a:prstDash val="solid"/>
                </a:ln>
                <a:solidFill>
                  <a:schemeClr val="accent2">
                    <a:lumMod val="40000"/>
                    <a:lumOff val="60000"/>
                  </a:schemeClr>
                </a:solidFill>
              </a:rPr>
              <a:t>Μηχανικός περιβάλλοντος</a:t>
            </a:r>
            <a:br>
              <a:rPr lang="el-GR" sz="3600" b="1" dirty="0">
                <a:ln w="22225">
                  <a:solidFill>
                    <a:schemeClr val="accent2"/>
                  </a:solidFill>
                  <a:prstDash val="solid"/>
                </a:ln>
                <a:solidFill>
                  <a:schemeClr val="accent2">
                    <a:lumMod val="40000"/>
                    <a:lumOff val="60000"/>
                  </a:schemeClr>
                </a:solidFill>
              </a:rPr>
            </a:br>
            <a:endParaRPr lang="el-GR" sz="3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9327121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Θέση περιεχομένου 8">
            <a:extLst>
              <a:ext uri="{FF2B5EF4-FFF2-40B4-BE49-F238E27FC236}">
                <a16:creationId xmlns:a16="http://schemas.microsoft.com/office/drawing/2014/main" xmlns="" id="{C0F0166F-8007-4A52-B9BA-DBAA26359318}"/>
              </a:ext>
            </a:extLst>
          </p:cNvPr>
          <p:cNvPicPr>
            <a:picLocks noGrp="1"/>
          </p:cNvPicPr>
          <p:nvPr>
            <p:ph sz="half" idx="2"/>
          </p:nvPr>
        </p:nvPicPr>
        <p:blipFill>
          <a:blip r:embed="rId2" cstate="print"/>
          <a:stretch>
            <a:fillRect/>
          </a:stretch>
        </p:blipFill>
        <p:spPr bwMode="auto">
          <a:xfrm>
            <a:off x="334360" y="2922309"/>
            <a:ext cx="4526565" cy="2479543"/>
          </a:xfrm>
          <a:prstGeom prst="rect">
            <a:avLst/>
          </a:prstGeom>
          <a:noFill/>
          <a:ln w="9525">
            <a:noFill/>
            <a:miter lim="800000"/>
            <a:headEnd/>
            <a:tailEnd/>
          </a:ln>
        </p:spPr>
      </p:pic>
      <p:pic>
        <p:nvPicPr>
          <p:cNvPr id="14" name="Εικόνα 13" descr="Τεχνικός Ανανεώσιμων Πηγών Ενέργειας | Acta">
            <a:extLst>
              <a:ext uri="{FF2B5EF4-FFF2-40B4-BE49-F238E27FC236}">
                <a16:creationId xmlns:a16="http://schemas.microsoft.com/office/drawing/2014/main" xmlns="" id="{2B01E8D3-AF88-4E46-BC72-028C172E1BED}"/>
              </a:ext>
            </a:extLst>
          </p:cNvPr>
          <p:cNvPicPr/>
          <p:nvPr/>
        </p:nvPicPr>
        <p:blipFill>
          <a:blip r:embed="rId3" cstate="print"/>
          <a:srcRect/>
          <a:stretch>
            <a:fillRect/>
          </a:stretch>
        </p:blipFill>
        <p:spPr bwMode="auto">
          <a:xfrm>
            <a:off x="5277310" y="2922309"/>
            <a:ext cx="4526565" cy="2547673"/>
          </a:xfrm>
          <a:prstGeom prst="rect">
            <a:avLst/>
          </a:prstGeom>
          <a:noFill/>
          <a:ln w="9525">
            <a:noFill/>
            <a:miter lim="800000"/>
            <a:headEnd/>
            <a:tailEnd/>
          </a:ln>
        </p:spPr>
      </p:pic>
    </p:spTree>
    <p:extLst>
      <p:ext uri="{BB962C8B-B14F-4D97-AF65-F5344CB8AC3E}">
        <p14:creationId xmlns:p14="http://schemas.microsoft.com/office/powerpoint/2010/main" val="28249387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xmlns="" id="{9DD1AF73-5CAF-4195-A99C-26C2CB932EF9}"/>
              </a:ext>
            </a:extLst>
          </p:cNvPr>
          <p:cNvSpPr>
            <a:spLocks noGrp="1"/>
          </p:cNvSpPr>
          <p:nvPr>
            <p:ph type="title"/>
          </p:nvPr>
        </p:nvSpPr>
        <p:spPr>
          <a:xfrm>
            <a:off x="962082" y="609600"/>
            <a:ext cx="8311919" cy="1320800"/>
          </a:xfrm>
        </p:spPr>
        <p:txBody>
          <a:bodyPr/>
          <a:lstStyle/>
          <a:p>
            <a:r>
              <a:rPr lang="el-GR" dirty="0"/>
              <a:t>Γεωτεχνολόγος - Περιβαλλοντολόγος</a:t>
            </a:r>
          </a:p>
        </p:txBody>
      </p:sp>
      <p:sp>
        <p:nvSpPr>
          <p:cNvPr id="8" name="Θέση περιεχομένου 7">
            <a:extLst>
              <a:ext uri="{FF2B5EF4-FFF2-40B4-BE49-F238E27FC236}">
                <a16:creationId xmlns:a16="http://schemas.microsoft.com/office/drawing/2014/main" xmlns="" id="{DB291ABD-0282-4CBF-9D0B-BF167D2E1A2E}"/>
              </a:ext>
            </a:extLst>
          </p:cNvPr>
          <p:cNvSpPr>
            <a:spLocks noGrp="1"/>
          </p:cNvSpPr>
          <p:nvPr>
            <p:ph idx="1"/>
          </p:nvPr>
        </p:nvSpPr>
        <p:spPr>
          <a:xfrm>
            <a:off x="538766" y="2160589"/>
            <a:ext cx="8735235" cy="3880773"/>
          </a:xfrm>
        </p:spPr>
        <p:txBody>
          <a:bodyPr>
            <a:normAutofit fontScale="92500" lnSpcReduction="10000"/>
          </a:bodyPr>
          <a:lstStyle/>
          <a:p>
            <a:pPr algn="just"/>
            <a:r>
              <a:rPr lang="el-GR" sz="1900" dirty="0"/>
              <a:t>Ερευνά, ανιχνεύει και εντοπίζει μεταλλοφόρα πεδία, αναλύει, αναγνωρίζει και επεξεργάζεται δείγματα, συντάσσει οικονομοτεχνικές μελέτες εκμεταλλευσιμότητας ορυκτών υλών. Συμμετέχει στην επεξεργασία, παραγωγή και ποιοτικό έλεγχο των βιομηχανικών και αδρανών ορυκτών, μεταλλευμάτων και ενεργειακών πρώτων υλών και στη συνέχεια στην οργάνωση της μεταφοράς, αποθήκευσης, διακίνησης και επεξεργασίας αυτών. Μελετά και παρακολουθεί την κατασκευή γεωτεχνικών και μεταλλευτικών έργων, συμμετέχει σε θέματα πραγματογνωμοσύνης και στελεχώνει τις υπηρεσίες ασφάλειας σε ορυχεία και μεταλλευτικές επιχειρήσεις.</a:t>
            </a:r>
            <a:br>
              <a:rPr lang="el-GR" sz="1900" dirty="0"/>
            </a:br>
            <a:r>
              <a:rPr lang="el-GR" sz="1900" dirty="0"/>
              <a:t>Διαθέτει τις απαραίτητες γνώσεις για τον έλεγχο της ατμοσφαιρικής ρύπανσης και τη μελέτη ατμοσφαιρικής διασποράς σε μεγάλες σημειακές και επιφανειακές πηγές ατμοσφαιρικής ρύπανσης, αναλαμβάνει μελέτες περιβαλλοντικών επιπτώσεων και επιλαμβάνεται των κοινωνικών, νομικών και οικονομικών επιπτώσεων των επιχειρήσεων σύμφωνα πάντα με το εθνικό και διεθνές δίκαιο</a:t>
            </a:r>
          </a:p>
          <a:p>
            <a:endParaRPr lang="el-GR" sz="1900" dirty="0"/>
          </a:p>
          <a:p>
            <a:endParaRPr lang="el-GR" dirty="0"/>
          </a:p>
        </p:txBody>
      </p:sp>
    </p:spTree>
    <p:extLst>
      <p:ext uri="{BB962C8B-B14F-4D97-AF65-F5344CB8AC3E}">
        <p14:creationId xmlns:p14="http://schemas.microsoft.com/office/powerpoint/2010/main" val="3712105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201C38C-89EC-4D8B-83BF-195EBCB2192C}"/>
              </a:ext>
            </a:extLst>
          </p:cNvPr>
          <p:cNvSpPr>
            <a:spLocks noGrp="1"/>
          </p:cNvSpPr>
          <p:nvPr>
            <p:ph idx="1"/>
          </p:nvPr>
        </p:nvSpPr>
        <p:spPr>
          <a:xfrm>
            <a:off x="5293782" y="1108813"/>
            <a:ext cx="4513541" cy="5526437"/>
          </a:xfrm>
        </p:spPr>
        <p:txBody>
          <a:bodyPr>
            <a:normAutofit lnSpcReduction="10000"/>
          </a:bodyPr>
          <a:lstStyle/>
          <a:p>
            <a:pPr marL="0" indent="0">
              <a:buNone/>
            </a:pPr>
            <a:r>
              <a:rPr lang="el-GR" dirty="0"/>
              <a:t>Ο τεχνολόγος ενέργειας μπορεί να ασχοληθεί:</a:t>
            </a:r>
          </a:p>
          <a:p>
            <a:pPr lvl="0" algn="just">
              <a:buFont typeface="Wingdings" panose="05000000000000000000" pitchFamily="2" charset="2"/>
              <a:buChar char="v"/>
            </a:pPr>
            <a:r>
              <a:rPr lang="el-GR" dirty="0"/>
              <a:t>Με όλα τα αντικείμενα της ενεργειακής τεχνολογίας και ειδικότερα με τα αντικείμενα της ενεργειακής μηχανολογίας και της ενεργειακής ηλεκτρολογίας στα οποία περιλαμβάνεται η διαχείριση, η ορθολογική χρήση ενέργειας και οι τεχνολογίες ανανεώσιμων πηγών ενέργειας.</a:t>
            </a:r>
          </a:p>
          <a:p>
            <a:pPr lvl="0" algn="just">
              <a:buFont typeface="Wingdings" panose="05000000000000000000" pitchFamily="2" charset="2"/>
              <a:buChar char="v"/>
            </a:pPr>
            <a:r>
              <a:rPr lang="el-GR" dirty="0"/>
              <a:t>Με τη σχεδίαση, μελέτη, κατασκευή, λειτουργία, επίβλεψη, συντήρηση, και επισκευή του εξοπλισμού και των εγκαταστάσεων των ενεργειακών συστημάτων.</a:t>
            </a:r>
          </a:p>
          <a:p>
            <a:pPr lvl="0" algn="just">
              <a:buFont typeface="Wingdings" panose="05000000000000000000" pitchFamily="2" charset="2"/>
              <a:buChar char="v"/>
            </a:pPr>
            <a:r>
              <a:rPr lang="el-GR" dirty="0"/>
              <a:t>Με τον σχεδιασμό και την εφαρμογή προγραμμάτων έρευνας και ανάπτυξης στους τομείς της ενέργειας.</a:t>
            </a:r>
          </a:p>
          <a:p>
            <a:endParaRPr lang="el-GR" dirty="0"/>
          </a:p>
        </p:txBody>
      </p:sp>
      <p:sp>
        <p:nvSpPr>
          <p:cNvPr id="10" name="Τίτλος 9">
            <a:extLst>
              <a:ext uri="{FF2B5EF4-FFF2-40B4-BE49-F238E27FC236}">
                <a16:creationId xmlns:a16="http://schemas.microsoft.com/office/drawing/2014/main" xmlns="" id="{88F215A6-A125-43C4-9EF2-4F9838E810B5}"/>
              </a:ext>
            </a:extLst>
          </p:cNvPr>
          <p:cNvSpPr>
            <a:spLocks noGrp="1"/>
          </p:cNvSpPr>
          <p:nvPr>
            <p:ph type="title"/>
          </p:nvPr>
        </p:nvSpPr>
        <p:spPr>
          <a:xfrm>
            <a:off x="677333" y="169424"/>
            <a:ext cx="4787299" cy="1504783"/>
          </a:xfrm>
        </p:spPr>
        <p:txBody>
          <a:bodyPr>
            <a:normAutofit/>
          </a:bodyPr>
          <a:lstStyle/>
          <a:p>
            <a:r>
              <a:rPr lang="el-GR" sz="3200" dirty="0"/>
              <a:t>Τεχνολόγος ενέργειας</a:t>
            </a:r>
          </a:p>
        </p:txBody>
      </p:sp>
      <p:pic>
        <p:nvPicPr>
          <p:cNvPr id="11" name="Picture 8" descr="Τα «πράσινα» επαγγέλματα στην Ευρώπη">
            <a:extLst>
              <a:ext uri="{FF2B5EF4-FFF2-40B4-BE49-F238E27FC236}">
                <a16:creationId xmlns:a16="http://schemas.microsoft.com/office/drawing/2014/main" xmlns="" id="{1E968EE0-BBDB-47D2-99FC-843C9F45F295}"/>
              </a:ext>
            </a:extLst>
          </p:cNvPr>
          <p:cNvPicPr>
            <a:picLocks noChangeAspect="1" noChangeArrowheads="1"/>
          </p:cNvPicPr>
          <p:nvPr/>
        </p:nvPicPr>
        <p:blipFill>
          <a:blip r:embed="rId2" cstate="print"/>
          <a:srcRect/>
          <a:stretch>
            <a:fillRect/>
          </a:stretch>
        </p:blipFill>
        <p:spPr bwMode="auto">
          <a:xfrm>
            <a:off x="437730" y="2023070"/>
            <a:ext cx="4618498" cy="3095838"/>
          </a:xfrm>
          <a:prstGeom prst="rect">
            <a:avLst/>
          </a:prstGeom>
          <a:noFill/>
        </p:spPr>
      </p:pic>
    </p:spTree>
    <p:extLst>
      <p:ext uri="{BB962C8B-B14F-4D97-AF65-F5344CB8AC3E}">
        <p14:creationId xmlns:p14="http://schemas.microsoft.com/office/powerpoint/2010/main" val="37358263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xmlns:p14="http://schemas.microsoft.com/office/powerpoint/2010/main" spd="slow">
        <p:fade/>
      </p:transition>
    </mc:Fallback>
  </mc:AlternateContent>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134</TotalTime>
  <Words>761</Words>
  <Application>Microsoft Macintosh PowerPoint</Application>
  <PresentationFormat>Custom</PresentationFormat>
  <Paragraphs>34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Όψη</vt:lpstr>
      <vt:lpstr> </vt:lpstr>
      <vt:lpstr>Ενεργειακός Μελετητής</vt:lpstr>
      <vt:lpstr>Τεχνικός Αυτοματισμών </vt:lpstr>
      <vt:lpstr>Τεχνικός Φωτοβολταϊκών Συστημάτων </vt:lpstr>
      <vt:lpstr>Σύμβουλος Ενεργειακών Επενδύσεων </vt:lpstr>
      <vt:lpstr>PowerPoint Presentation</vt:lpstr>
      <vt:lpstr>PowerPoint Presentation</vt:lpstr>
      <vt:lpstr>Γεωτεχνολόγος - Περιβαλλοντολόγος</vt:lpstr>
      <vt:lpstr>Τεχνολόγος ενέργειας</vt:lpstr>
      <vt:lpstr>Γεωπόνος φυτικής παραγωγής</vt:lpstr>
      <vt:lpstr>«Μελλοντικά επαγγέλματα σχετικά με την κλιματική αλλαγή και την εξοικονόμηση ενέργειας»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Μελλοντικά επαγγέλματα σχετικά με την κλιματική αλλαγή και την εξοικονόμηση ενέργειας!</dc:title>
  <dc:creator>Παναγιώτης Σαββατής</dc:creator>
  <cp:lastModifiedBy>Owner</cp:lastModifiedBy>
  <cp:revision>16</cp:revision>
  <dcterms:created xsi:type="dcterms:W3CDTF">2020-05-07T13:49:43Z</dcterms:created>
  <dcterms:modified xsi:type="dcterms:W3CDTF">2021-01-03T10:03:42Z</dcterms:modified>
</cp:coreProperties>
</file>